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76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0" y="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  <a:t>2018/12/10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  <a:t>2018/12/10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  <a:t>2018/12/10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  <a:t>2018/12/10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  <a:t>2018/12/10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  <a:t>2018/12/10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  <a:t>2018/12/10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  <a:t>2018/12/10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  <a:t>2018/12/10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  <a:t>2018/12/10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729D-D1EA-44AD-A073-6D7EACE5F77D}" type="datetimeFigureOut">
              <a:rPr lang="zh-CN" altLang="en-US" smtClean="0"/>
              <a:t>2018/12/10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08B34-2A20-41F4-9CA5-6577F7D6916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0729D-D1EA-44AD-A073-6D7EACE5F77D}" type="datetimeFigureOut">
              <a:rPr lang="zh-CN" altLang="en-US" smtClean="0"/>
              <a:t>2018/12/10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08B34-2A20-41F4-9CA5-6577F7D6916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ikr.com/neccs/201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24"/>
          <p:cNvSpPr>
            <a:spLocks noChangeArrowheads="1"/>
          </p:cNvSpPr>
          <p:nvPr/>
        </p:nvSpPr>
        <p:spPr bwMode="auto">
          <a:xfrm>
            <a:off x="0" y="2000951"/>
            <a:ext cx="12195175" cy="3018024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 b="1"/>
          </a:p>
        </p:txBody>
      </p:sp>
      <p:sp>
        <p:nvSpPr>
          <p:cNvPr id="5" name="Shape 125"/>
          <p:cNvSpPr txBox="1">
            <a:spLocks noChangeArrowheads="1"/>
          </p:cNvSpPr>
          <p:nvPr/>
        </p:nvSpPr>
        <p:spPr>
          <a:xfrm>
            <a:off x="508747" y="2411086"/>
            <a:ext cx="11174506" cy="2197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54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" charset="0"/>
              </a:rPr>
              <a:t>全国大学生英语竞赛（</a:t>
            </a:r>
            <a:r>
              <a:rPr lang="en-US" altLang="zh-CN" sz="54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" charset="0"/>
              </a:rPr>
              <a:t>NECCS</a:t>
            </a:r>
            <a:r>
              <a:rPr lang="zh-CN" altLang="en-US" sz="54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" charset="0"/>
              </a:rPr>
              <a:t>）</a:t>
            </a:r>
            <a:br>
              <a:rPr lang="en-US" altLang="zh-CN" sz="54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" charset="0"/>
              </a:rPr>
            </a:br>
            <a:endParaRPr lang="en-US" altLang="zh-CN" sz="2000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Helvetica" charset="0"/>
            </a:endParaRPr>
          </a:p>
          <a:p>
            <a:pPr algn="ctr"/>
            <a:r>
              <a:rPr lang="zh-CN" altLang="en-US" sz="36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Helvetica" charset="0"/>
              </a:rPr>
              <a:t>在线报名流程</a:t>
            </a:r>
            <a:endParaRPr lang="zh-CN" altLang="zh-CN" sz="3600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Helvetica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4"/>
          <p:cNvSpPr>
            <a:spLocks noChangeArrowheads="1"/>
          </p:cNvSpPr>
          <p:nvPr/>
        </p:nvSpPr>
        <p:spPr bwMode="auto">
          <a:xfrm>
            <a:off x="-3175" y="0"/>
            <a:ext cx="12195175" cy="127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/>
          </a:p>
        </p:txBody>
      </p:sp>
      <p:sp>
        <p:nvSpPr>
          <p:cNvPr id="6" name="Shape 125"/>
          <p:cNvSpPr>
            <a:spLocks noGrp="1" noChangeArrowheads="1"/>
          </p:cNvSpPr>
          <p:nvPr>
            <p:ph type="title" idx="4294967295"/>
          </p:nvPr>
        </p:nvSpPr>
        <p:spPr>
          <a:xfrm>
            <a:off x="-9525" y="271463"/>
            <a:ext cx="6511925" cy="727075"/>
          </a:xfrm>
        </p:spPr>
        <p:txBody>
          <a:bodyPr/>
          <a:lstStyle/>
          <a:p>
            <a:pPr algn="l" eaLnBrk="1" hangingPunct="1"/>
            <a:r>
              <a:rPr lang="zh-CN" altLang="en-US" sz="3500" b="1" dirty="0">
                <a:solidFill>
                  <a:srgbClr val="FFFFFF"/>
                </a:solidFill>
                <a:latin typeface="Helvetica" charset="0"/>
                <a:ea typeface="宋体" panose="02010600030101010101" pitchFamily="2" charset="-122"/>
                <a:sym typeface="Helvetica" charset="0"/>
              </a:rPr>
              <a:t>    注册账号</a:t>
            </a:r>
            <a:endParaRPr lang="zh-CN" altLang="zh-CN" dirty="0">
              <a:ea typeface="宋体" panose="02010600030101010101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595086" y="1849222"/>
            <a:ext cx="4020457" cy="4188721"/>
          </a:xfrm>
        </p:spPr>
        <p:txBody>
          <a:bodyPr>
            <a:normAutofit fontScale="90000" lnSpcReduction="20000"/>
          </a:bodyPr>
          <a:lstStyle/>
          <a:p>
            <a:pPr marL="0" indent="0" fontAlgn="auto">
              <a:lnSpc>
                <a:spcPct val="120000"/>
              </a:lnSpc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altLang="en-US" sz="2000" dirty="0"/>
              <a:t>登录全国大学生英语竞赛报名网址（</a:t>
            </a:r>
            <a:r>
              <a:rPr lang="en-US" altLang="zh-CN" sz="2000" dirty="0">
                <a:solidFill>
                  <a:srgbClr val="4876A4"/>
                </a:solidFill>
                <a:hlinkClick r:id="rId3"/>
              </a:rPr>
              <a:t>www.saikr.com/neccs/201</a:t>
            </a:r>
            <a:r>
              <a:rPr lang="en-US" altLang="zh-CN" sz="2000" u="sng" dirty="0">
                <a:solidFill>
                  <a:srgbClr val="4876A4"/>
                </a:solidFill>
              </a:rPr>
              <a:t>9</a:t>
            </a:r>
            <a:r>
              <a:rPr lang="zh-CN" altLang="en-US" sz="2000" dirty="0"/>
              <a:t>）；</a:t>
            </a:r>
            <a:endParaRPr lang="en-US" altLang="zh-CN" sz="2000" dirty="0"/>
          </a:p>
          <a:p>
            <a:pPr marL="0" indent="0" fontAlgn="auto">
              <a:lnSpc>
                <a:spcPct val="120000"/>
              </a:lnSpc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zh-CN" altLang="en-US" sz="2000" dirty="0"/>
              <a:t>点击“赛区入口”，选择自己学校所在的赛区，点击“各校入口”，选择自己在学校的报名页面；</a:t>
            </a:r>
            <a:endParaRPr lang="en-US" altLang="zh-CN" sz="2000" dirty="0"/>
          </a:p>
          <a:p>
            <a:pPr marL="0" indent="0" fontAlgn="auto">
              <a:lnSpc>
                <a:spcPct val="120000"/>
              </a:lnSpc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000" dirty="0"/>
              <a:t>点击右图右下方的“立即报名”按钮，进入报名和缴费页面。</a:t>
            </a:r>
            <a:endParaRPr lang="en-US" altLang="zh-CN" sz="2000" dirty="0"/>
          </a:p>
          <a:p>
            <a:pPr marL="0" indent="0" fontAlgn="auto">
              <a:lnSpc>
                <a:spcPct val="120000"/>
              </a:lnSpc>
              <a:buNone/>
            </a:pPr>
            <a:endParaRPr lang="en-US" altLang="zh-CN" sz="2000" dirty="0"/>
          </a:p>
          <a:p>
            <a:pPr marL="0" indent="0" fontAlgn="auto">
              <a:lnSpc>
                <a:spcPct val="120000"/>
              </a:lnSpc>
              <a:buNone/>
            </a:pPr>
            <a:r>
              <a:rPr lang="zh-CN" altLang="en-US" sz="2000" b="1" dirty="0"/>
              <a:t>注意</a:t>
            </a:r>
            <a:r>
              <a:rPr lang="zh-CN" altLang="en-US" sz="2000" dirty="0"/>
              <a:t>  英语竞赛报名需要注册，主要有两点：第一，便于参赛者在个人报名页面下载准考证；第二，便于参赛者查看自己的报名信息。</a:t>
            </a:r>
            <a:endParaRPr lang="en-US" altLang="zh-CN" sz="2000" dirty="0"/>
          </a:p>
        </p:txBody>
      </p:sp>
      <p:pic>
        <p:nvPicPr>
          <p:cNvPr id="8" name="图片 7" descr="1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8975" y="1388745"/>
            <a:ext cx="7531735" cy="489013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4"/>
          <p:cNvSpPr>
            <a:spLocks noChangeArrowheads="1"/>
          </p:cNvSpPr>
          <p:nvPr/>
        </p:nvSpPr>
        <p:spPr bwMode="auto">
          <a:xfrm>
            <a:off x="-3175" y="0"/>
            <a:ext cx="12195175" cy="127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/>
          </a:p>
        </p:txBody>
      </p:sp>
      <p:sp>
        <p:nvSpPr>
          <p:cNvPr id="6" name="Shape 125"/>
          <p:cNvSpPr>
            <a:spLocks noGrp="1" noChangeArrowheads="1"/>
          </p:cNvSpPr>
          <p:nvPr>
            <p:ph type="title" idx="4294967295"/>
          </p:nvPr>
        </p:nvSpPr>
        <p:spPr>
          <a:xfrm>
            <a:off x="-9525" y="271463"/>
            <a:ext cx="6511925" cy="727075"/>
          </a:xfrm>
        </p:spPr>
        <p:txBody>
          <a:bodyPr/>
          <a:lstStyle/>
          <a:p>
            <a:pPr algn="l" eaLnBrk="1" hangingPunct="1"/>
            <a:r>
              <a:rPr lang="zh-CN" altLang="en-US" sz="3500" b="1" dirty="0">
                <a:solidFill>
                  <a:srgbClr val="FFFFFF"/>
                </a:solidFill>
                <a:latin typeface="Helvetica" charset="0"/>
                <a:ea typeface="宋体" panose="02010600030101010101" pitchFamily="2" charset="-122"/>
                <a:sym typeface="Helvetica" charset="0"/>
              </a:rPr>
              <a:t>    在线报名</a:t>
            </a:r>
            <a:endParaRPr lang="zh-CN" altLang="zh-CN" dirty="0">
              <a:ea typeface="宋体" panose="02010600030101010101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783772" y="2398092"/>
            <a:ext cx="4020457" cy="34049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参赛者按照组委会要求填写字段，根据自己的专业仔细选择报考类别</a:t>
            </a:r>
            <a:r>
              <a:rPr lang="zh-CN" altLang="en-US" sz="2000" dirty="0"/>
              <a:t>；</a:t>
            </a:r>
            <a:endParaRPr lang="en-US" altLang="zh-CN" sz="2000" dirty="0"/>
          </a:p>
          <a:p>
            <a:pPr marL="0" indent="0">
              <a:buNone/>
            </a:pP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校区选择一项关系到自己考场设置，请根据自己实际所在的校区选择该项</a:t>
            </a:r>
            <a:r>
              <a:rPr lang="zh-CN" altLang="en-US" sz="2000" dirty="0"/>
              <a:t>；</a:t>
            </a:r>
            <a:endParaRPr lang="en-US" altLang="zh-CN" sz="2000" dirty="0"/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填写完后，点击“下一步”按钮，跳转到交费页面</a:t>
            </a:r>
            <a:r>
              <a:rPr lang="zh-CN" altLang="en-US" sz="2000" dirty="0"/>
              <a:t>。</a:t>
            </a:r>
            <a:endParaRPr lang="en-US" altLang="zh-CN" sz="2000" dirty="0"/>
          </a:p>
        </p:txBody>
      </p:sp>
      <p:pic>
        <p:nvPicPr>
          <p:cNvPr id="2" name="图片 1" descr="12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3780" y="1316990"/>
            <a:ext cx="5674360" cy="55676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4"/>
          <p:cNvSpPr>
            <a:spLocks noChangeArrowheads="1"/>
          </p:cNvSpPr>
          <p:nvPr/>
        </p:nvSpPr>
        <p:spPr bwMode="auto">
          <a:xfrm>
            <a:off x="-3175" y="0"/>
            <a:ext cx="12195175" cy="127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/>
          </a:p>
        </p:txBody>
      </p:sp>
      <p:sp>
        <p:nvSpPr>
          <p:cNvPr id="6" name="Shape 125"/>
          <p:cNvSpPr>
            <a:spLocks noGrp="1" noChangeArrowheads="1"/>
          </p:cNvSpPr>
          <p:nvPr>
            <p:ph type="title" idx="4294967295"/>
          </p:nvPr>
        </p:nvSpPr>
        <p:spPr>
          <a:xfrm>
            <a:off x="-9525" y="271463"/>
            <a:ext cx="6511925" cy="727075"/>
          </a:xfrm>
        </p:spPr>
        <p:txBody>
          <a:bodyPr/>
          <a:lstStyle/>
          <a:p>
            <a:pPr algn="l" eaLnBrk="1" hangingPunct="1"/>
            <a:r>
              <a:rPr lang="zh-CN" altLang="en-US" sz="3500" b="1" dirty="0">
                <a:solidFill>
                  <a:srgbClr val="FFFFFF"/>
                </a:solidFill>
                <a:latin typeface="Helvetica" charset="0"/>
                <a:ea typeface="宋体" panose="02010600030101010101" pitchFamily="2" charset="-122"/>
                <a:sym typeface="Helvetica" charset="0"/>
              </a:rPr>
              <a:t>    在线交费 </a:t>
            </a:r>
            <a:r>
              <a:rPr lang="en-US" altLang="zh-CN" sz="3500" b="1" dirty="0">
                <a:solidFill>
                  <a:srgbClr val="FFFFFF"/>
                </a:solidFill>
                <a:latin typeface="Helvetica" charset="0"/>
                <a:ea typeface="宋体" panose="02010600030101010101" pitchFamily="2" charset="-122"/>
                <a:sym typeface="Helvetica" charset="0"/>
              </a:rPr>
              <a:t>I</a:t>
            </a:r>
            <a:endParaRPr lang="zh-CN" altLang="zh-CN" dirty="0">
              <a:ea typeface="宋体" panose="02010600030101010101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711200" y="2331645"/>
            <a:ext cx="4020457" cy="34529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认真核对自己的信息，并选购主办方推荐的竞赛书籍，点击“立即支付”按钮</a:t>
            </a:r>
            <a:r>
              <a:rPr lang="zh-CN" altLang="en-US" sz="2000" dirty="0"/>
              <a:t>；</a:t>
            </a:r>
            <a:endParaRPr lang="en-US" altLang="zh-CN" sz="2000" dirty="0"/>
          </a:p>
          <a:p>
            <a:pPr marL="0" indent="0">
              <a:buNone/>
            </a:pP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交费成功后，个人报名信息将无法修改，并且组委会不允许以任何理由退赛</a:t>
            </a:r>
            <a:r>
              <a:rPr lang="zh-CN" altLang="en-US" sz="2000" dirty="0"/>
              <a:t>。</a:t>
            </a:r>
            <a:endParaRPr lang="en-US" altLang="zh-CN" sz="2000" dirty="0"/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点击“返回下一步”，即可修改自己的报名信息</a:t>
            </a:r>
            <a:r>
              <a:rPr lang="zh-CN" altLang="en-US" sz="2000" dirty="0"/>
              <a:t>。</a:t>
            </a:r>
            <a:endParaRPr lang="en-US" altLang="zh-CN" sz="2000" dirty="0"/>
          </a:p>
        </p:txBody>
      </p:sp>
      <p:sp>
        <p:nvSpPr>
          <p:cNvPr id="9" name="文本框 8"/>
          <p:cNvSpPr txBox="1"/>
          <p:nvPr/>
        </p:nvSpPr>
        <p:spPr>
          <a:xfrm>
            <a:off x="3531851" y="5634021"/>
            <a:ext cx="24815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</a:rPr>
              <a:t>点击此处勾选商品按钮</a:t>
            </a:r>
          </a:p>
        </p:txBody>
      </p:sp>
      <p:pic>
        <p:nvPicPr>
          <p:cNvPr id="3" name="图片 2" descr="1212"/>
          <p:cNvPicPr>
            <a:picLocks noChangeAspect="1"/>
          </p:cNvPicPr>
          <p:nvPr/>
        </p:nvPicPr>
        <p:blipFill rotWithShape="1">
          <a:blip r:embed="rId3"/>
          <a:srcRect l="1" r="498" b="10800"/>
          <a:stretch/>
        </p:blipFill>
        <p:spPr>
          <a:xfrm>
            <a:off x="6437453" y="1317136"/>
            <a:ext cx="5534589" cy="5483572"/>
          </a:xfrm>
          <a:prstGeom prst="rect">
            <a:avLst/>
          </a:prstGeom>
        </p:spPr>
      </p:pic>
      <p:cxnSp>
        <p:nvCxnSpPr>
          <p:cNvPr id="8" name="直接箭头连接符 7"/>
          <p:cNvCxnSpPr/>
          <p:nvPr/>
        </p:nvCxnSpPr>
        <p:spPr>
          <a:xfrm flipV="1">
            <a:off x="4899051" y="4677077"/>
            <a:ext cx="1680210" cy="956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4"/>
          <p:cNvSpPr>
            <a:spLocks noChangeArrowheads="1"/>
          </p:cNvSpPr>
          <p:nvPr/>
        </p:nvSpPr>
        <p:spPr bwMode="auto">
          <a:xfrm>
            <a:off x="-3175" y="0"/>
            <a:ext cx="12195175" cy="127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/>
          </a:p>
        </p:txBody>
      </p:sp>
      <p:sp>
        <p:nvSpPr>
          <p:cNvPr id="6" name="Shape 125"/>
          <p:cNvSpPr>
            <a:spLocks noGrp="1" noChangeArrowheads="1"/>
          </p:cNvSpPr>
          <p:nvPr>
            <p:ph type="title" idx="4294967295"/>
          </p:nvPr>
        </p:nvSpPr>
        <p:spPr>
          <a:xfrm>
            <a:off x="-9525" y="271463"/>
            <a:ext cx="6511925" cy="727075"/>
          </a:xfrm>
        </p:spPr>
        <p:txBody>
          <a:bodyPr/>
          <a:lstStyle/>
          <a:p>
            <a:pPr algn="l" eaLnBrk="1" hangingPunct="1"/>
            <a:r>
              <a:rPr lang="zh-CN" altLang="en-US" sz="3500" b="1" dirty="0">
                <a:solidFill>
                  <a:srgbClr val="FFFFFF"/>
                </a:solidFill>
                <a:latin typeface="Helvetica" charset="0"/>
                <a:ea typeface="宋体" panose="02010600030101010101" pitchFamily="2" charset="-122"/>
                <a:sym typeface="Helvetica" charset="0"/>
              </a:rPr>
              <a:t>    在线交费 </a:t>
            </a:r>
            <a:r>
              <a:rPr lang="en-US" altLang="zh-CN" sz="3500" b="1" dirty="0">
                <a:solidFill>
                  <a:srgbClr val="FFFFFF"/>
                </a:solidFill>
                <a:latin typeface="Helvetica" charset="0"/>
                <a:ea typeface="宋体" panose="02010600030101010101" pitchFamily="2" charset="-122"/>
                <a:sym typeface="Helvetica" charset="0"/>
              </a:rPr>
              <a:t>II</a:t>
            </a:r>
            <a:endParaRPr lang="zh-CN" altLang="zh-CN" dirty="0">
              <a:ea typeface="宋体" panose="02010600030101010101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595085" y="1405731"/>
            <a:ext cx="10842173" cy="841177"/>
          </a:xfrm>
        </p:spPr>
        <p:txBody>
          <a:bodyPr>
            <a:normAutofit fontScale="80000"/>
          </a:bodyPr>
          <a:lstStyle/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在线支付仅支持支付宝付款，如果没有支付宝的同学，可以找周围同学代付</a:t>
            </a:r>
            <a:r>
              <a:rPr lang="zh-CN" altLang="en-US" sz="2000" dirty="0"/>
              <a:t>。付款成功后，系统自动跳转至报名成功页面。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(2019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年全国大学生生英语竞赛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报名费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50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元；如若购买书籍，支付金额等于报名费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书籍费用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</a:t>
            </a:r>
            <a:endParaRPr lang="en-US" altLang="zh-CN" sz="2000" dirty="0"/>
          </a:p>
          <a:p>
            <a:pPr marL="0" indent="0" fontAlgn="auto">
              <a:lnSpc>
                <a:spcPct val="150000"/>
              </a:lnSpc>
              <a:buNone/>
            </a:pPr>
            <a:endParaRPr lang="en-US" altLang="zh-CN" sz="2000" dirty="0"/>
          </a:p>
        </p:txBody>
      </p:sp>
      <p:pic>
        <p:nvPicPr>
          <p:cNvPr id="3" name="图片 2" descr="12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2245" y="2247265"/>
            <a:ext cx="6586855" cy="4130040"/>
          </a:xfrm>
          <a:prstGeom prst="rect">
            <a:avLst/>
          </a:prstGeom>
        </p:spPr>
      </p:pic>
      <p:sp>
        <p:nvSpPr>
          <p:cNvPr id="2" name="内容占位符 6"/>
          <p:cNvSpPr>
            <a:spLocks noGrp="1"/>
          </p:cNvSpPr>
          <p:nvPr/>
        </p:nvSpPr>
        <p:spPr>
          <a:xfrm>
            <a:off x="4533265" y="6377305"/>
            <a:ext cx="2550160" cy="84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50000"/>
              </a:lnSpc>
              <a:buNone/>
            </a:pP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图为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报名费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元的预缴展示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8865" y="1270000"/>
            <a:ext cx="5552440" cy="5310505"/>
          </a:xfrm>
          <a:prstGeom prst="rect">
            <a:avLst/>
          </a:prstGeom>
        </p:spPr>
      </p:pic>
      <p:sp>
        <p:nvSpPr>
          <p:cNvPr id="5" name="Shape 124"/>
          <p:cNvSpPr>
            <a:spLocks noChangeArrowheads="1"/>
          </p:cNvSpPr>
          <p:nvPr/>
        </p:nvSpPr>
        <p:spPr bwMode="auto">
          <a:xfrm>
            <a:off x="-3175" y="0"/>
            <a:ext cx="12195175" cy="12700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/>
          </a:p>
        </p:txBody>
      </p:sp>
      <p:sp>
        <p:nvSpPr>
          <p:cNvPr id="6" name="Shape 125"/>
          <p:cNvSpPr>
            <a:spLocks noGrp="1" noChangeArrowheads="1"/>
          </p:cNvSpPr>
          <p:nvPr>
            <p:ph type="title" idx="4294967295"/>
          </p:nvPr>
        </p:nvSpPr>
        <p:spPr>
          <a:xfrm>
            <a:off x="-9525" y="271463"/>
            <a:ext cx="6511925" cy="727075"/>
          </a:xfrm>
        </p:spPr>
        <p:txBody>
          <a:bodyPr/>
          <a:lstStyle/>
          <a:p>
            <a:pPr algn="l" eaLnBrk="1" hangingPunct="1"/>
            <a:r>
              <a:rPr lang="zh-CN" altLang="en-US" sz="3500" b="1" dirty="0">
                <a:solidFill>
                  <a:srgbClr val="FFFFFF"/>
                </a:solidFill>
                <a:latin typeface="Helvetica" charset="0"/>
                <a:ea typeface="宋体" panose="02010600030101010101" pitchFamily="2" charset="-122"/>
                <a:sym typeface="Helvetica" charset="0"/>
              </a:rPr>
              <a:t>    下载准考证</a:t>
            </a:r>
            <a:endParaRPr lang="zh-CN" altLang="zh-CN" dirty="0">
              <a:ea typeface="宋体" panose="02010600030101010101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752929" y="2052668"/>
            <a:ext cx="4020457" cy="3982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报名结束后，在个人主页自己参加的竞赛中，点击“报名管理”，进入报名信息页面</a:t>
            </a:r>
            <a:r>
              <a:rPr lang="zh-CN" altLang="en-US" sz="2000" dirty="0"/>
              <a:t>；</a:t>
            </a:r>
            <a:endParaRPr lang="en-US" altLang="zh-CN" sz="2000" dirty="0"/>
          </a:p>
          <a:p>
            <a:pPr marL="0" indent="0">
              <a:buNone/>
            </a:pP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学校负责老师在竞赛报名结束之后，在后台配置各参赛者的考场，并公布准考证；</a:t>
            </a:r>
            <a:endParaRPr lang="en-US" altLang="zh-CN" sz="2000" dirty="0"/>
          </a:p>
          <a:p>
            <a:pPr marL="0" indent="0">
              <a:buNone/>
            </a:pP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学校负责老师发布准考证后，参赛者报名信息页面，准考证在右图区域直接下载</a:t>
            </a:r>
            <a:r>
              <a:rPr lang="zh-CN" altLang="en-US" sz="2000" dirty="0"/>
              <a:t>。</a:t>
            </a:r>
            <a:endParaRPr lang="en-US" altLang="zh-CN" sz="2000" dirty="0"/>
          </a:p>
        </p:txBody>
      </p:sp>
      <p:cxnSp>
        <p:nvCxnSpPr>
          <p:cNvPr id="12" name="直接箭头连接符 11"/>
          <p:cNvCxnSpPr>
            <a:stCxn id="11" idx="1"/>
          </p:cNvCxnSpPr>
          <p:nvPr/>
        </p:nvCxnSpPr>
        <p:spPr>
          <a:xfrm flipH="1" flipV="1">
            <a:off x="7179310" y="5341620"/>
            <a:ext cx="986155" cy="63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8153400" y="5220970"/>
            <a:ext cx="202184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</a:rPr>
              <a:t>公布后可直接下载</a:t>
            </a:r>
          </a:p>
        </p:txBody>
      </p:sp>
      <p:cxnSp>
        <p:nvCxnSpPr>
          <p:cNvPr id="2" name="直接箭头连接符 1"/>
          <p:cNvCxnSpPr>
            <a:stCxn id="4" idx="1"/>
          </p:cNvCxnSpPr>
          <p:nvPr/>
        </p:nvCxnSpPr>
        <p:spPr>
          <a:xfrm flipV="1">
            <a:off x="5848985" y="6273800"/>
            <a:ext cx="471170" cy="379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5848985" y="6469380"/>
            <a:ext cx="386080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</a:rPr>
              <a:t>可点击此处可查看所购书籍信息详情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24"/>
          <p:cNvSpPr>
            <a:spLocks noChangeArrowheads="1"/>
          </p:cNvSpPr>
          <p:nvPr/>
        </p:nvSpPr>
        <p:spPr bwMode="auto">
          <a:xfrm>
            <a:off x="-3175" y="0"/>
            <a:ext cx="12195175" cy="127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5842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endParaRPr lang="zh-CN" altLang="zh-CN"/>
          </a:p>
        </p:txBody>
      </p:sp>
      <p:sp>
        <p:nvSpPr>
          <p:cNvPr id="6" name="Shape 125"/>
          <p:cNvSpPr>
            <a:spLocks noGrp="1" noChangeArrowheads="1"/>
          </p:cNvSpPr>
          <p:nvPr>
            <p:ph type="title" idx="4294967295"/>
          </p:nvPr>
        </p:nvSpPr>
        <p:spPr>
          <a:xfrm>
            <a:off x="-9525" y="271463"/>
            <a:ext cx="6511925" cy="727075"/>
          </a:xfrm>
        </p:spPr>
        <p:txBody>
          <a:bodyPr/>
          <a:lstStyle/>
          <a:p>
            <a:pPr algn="l" eaLnBrk="1" hangingPunct="1"/>
            <a:r>
              <a:rPr lang="zh-CN" altLang="en-US" sz="3500" b="1" dirty="0">
                <a:solidFill>
                  <a:srgbClr val="FFFFFF"/>
                </a:solidFill>
                <a:latin typeface="Helvetica" charset="0"/>
                <a:ea typeface="宋体" panose="02010600030101010101" pitchFamily="2" charset="-122"/>
                <a:sym typeface="Helvetica" charset="0"/>
              </a:rPr>
              <a:t>    下载准考证</a:t>
            </a:r>
            <a:endParaRPr lang="zh-CN" altLang="zh-CN" dirty="0">
              <a:ea typeface="宋体" panose="02010600030101010101" pitchFamily="2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653143" y="1485868"/>
            <a:ext cx="8447314" cy="429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000" dirty="0"/>
              <a:t>参赛者下载电子版准考证之后，用</a:t>
            </a:r>
            <a:r>
              <a:rPr lang="en-US" altLang="zh-CN" sz="2000" dirty="0"/>
              <a:t>A4</a:t>
            </a:r>
            <a:r>
              <a:rPr lang="zh-CN" altLang="en-US" sz="2000"/>
              <a:t>纸自行打印。</a:t>
            </a:r>
            <a:endParaRPr lang="en-US" altLang="zh-CN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409</Words>
  <Application>Microsoft Office PowerPoint</Application>
  <PresentationFormat>宽屏</PresentationFormat>
  <Paragraphs>34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华文楷体</vt:lpstr>
      <vt:lpstr>Arial</vt:lpstr>
      <vt:lpstr>Calibri</vt:lpstr>
      <vt:lpstr>Calibri Light</vt:lpstr>
      <vt:lpstr>Helvetica</vt:lpstr>
      <vt:lpstr>Times New Roman</vt:lpstr>
      <vt:lpstr>Office 主题</vt:lpstr>
      <vt:lpstr>PowerPoint 演示文稿</vt:lpstr>
      <vt:lpstr>    注册账号</vt:lpstr>
      <vt:lpstr>    在线报名</vt:lpstr>
      <vt:lpstr>    在线交费 I</vt:lpstr>
      <vt:lpstr>    在线交费 II</vt:lpstr>
      <vt:lpstr>    下载准考证</vt:lpstr>
      <vt:lpstr>    下载准考证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saikr</dc:creator>
  <cp:lastModifiedBy> </cp:lastModifiedBy>
  <cp:revision>57</cp:revision>
  <dcterms:created xsi:type="dcterms:W3CDTF">2018-12-05T10:24:00Z</dcterms:created>
  <dcterms:modified xsi:type="dcterms:W3CDTF">2018-12-10T03:31:23Z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2052-1.2.6.548</vt:lpwstr>
  </property>
</Properties>
</file>